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 autoCompressPictures="0">
  <p:sldMasterIdLst>
    <p:sldMasterId id="2147483648" r:id="rId1"/>
    <p:sldMasterId id="2147483653" r:id="rId3"/>
    <p:sldMasterId id="2147483655" r:id="rId4"/>
  </p:sldMasterIdLst>
  <p:notesMasterIdLst>
    <p:notesMasterId r:id="rId6"/>
  </p:notesMasterIdLst>
  <p:handoutMasterIdLst>
    <p:handoutMasterId r:id="rId37"/>
  </p:handoutMasterIdLst>
  <p:sldIdLst>
    <p:sldId id="361" r:id="rId5"/>
    <p:sldId id="437" r:id="rId7"/>
    <p:sldId id="396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7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68" r:id="rId27"/>
    <p:sldId id="476" r:id="rId28"/>
    <p:sldId id="469" r:id="rId29"/>
    <p:sldId id="459" r:id="rId30"/>
    <p:sldId id="460" r:id="rId31"/>
    <p:sldId id="461" r:id="rId32"/>
    <p:sldId id="462" r:id="rId33"/>
    <p:sldId id="463" r:id="rId34"/>
    <p:sldId id="464" r:id="rId35"/>
    <p:sldId id="46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4B8"/>
    <a:srgbClr val="0E0ECA"/>
    <a:srgbClr val="003A8F"/>
    <a:srgbClr val="6C0000"/>
    <a:srgbClr val="002C6C"/>
    <a:srgbClr val="E3893D"/>
    <a:srgbClr val="003A8E"/>
    <a:srgbClr val="E47C37"/>
    <a:srgbClr val="00449A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5" autoAdjust="0"/>
    <p:restoredTop sz="87130"/>
  </p:normalViewPr>
  <p:slideViewPr>
    <p:cSldViewPr snapToGrid="0" snapToObjects="1" showGuides="1">
      <p:cViewPr varScale="1">
        <p:scale>
          <a:sx n="77" d="100"/>
          <a:sy n="77" d="100"/>
        </p:scale>
        <p:origin x="8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866"/>
    </p:cViewPr>
  </p:sorterViewPr>
  <p:notesViewPr>
    <p:cSldViewPr snapToGrid="0" snapToObjects="1">
      <p:cViewPr varScale="1">
        <p:scale>
          <a:sx n="172" d="100"/>
          <a:sy n="172" d="100"/>
        </p:scale>
        <p:origin x="22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7705E-39B1-9745-BFB1-E2AFB77B681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5FF3E-1ADD-BE4F-9ED2-20CB81AE976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1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1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8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8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7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315255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00" b="1" spc="225">
                <a:solidFill>
                  <a:schemeClr val="bg1"/>
                </a:solidFill>
                <a:latin typeface="+mj-ea"/>
                <a:ea typeface="+mj-ea"/>
              </a:defRPr>
            </a:lvl1pPr>
            <a:lvl2pPr marL="3429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6858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0287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3716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4" name="矩形 13"/>
          <p:cNvSpPr/>
          <p:nvPr userDrawn="1"/>
        </p:nvSpPr>
        <p:spPr>
          <a:xfrm>
            <a:off x="5133732" y="6381866"/>
            <a:ext cx="190616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《</a:t>
            </a:r>
            <a:r>
              <a:rPr lang="zh-CN" altLang="en-US" sz="1200" b="1" spc="225" dirty="0">
                <a:solidFill>
                  <a:schemeClr val="tx2"/>
                </a:solidFill>
                <a:latin typeface="+mj-ea"/>
                <a:ea typeface="+mj-ea"/>
              </a:rPr>
              <a:t>操作系统</a:t>
            </a:r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》</a:t>
            </a:r>
            <a:endParaRPr lang="zh-CN" altLang="en-US" sz="1200" b="1" spc="22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1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850903" y="1304139"/>
            <a:ext cx="10674351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9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8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7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6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8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8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7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315255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00" b="1" spc="225">
                <a:solidFill>
                  <a:schemeClr val="bg1"/>
                </a:solidFill>
                <a:latin typeface="+mj-ea"/>
                <a:ea typeface="+mj-ea"/>
              </a:defRPr>
            </a:lvl1pPr>
            <a:lvl2pPr marL="3429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6858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0287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3716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4" name="矩形 13"/>
          <p:cNvSpPr/>
          <p:nvPr userDrawn="1"/>
        </p:nvSpPr>
        <p:spPr>
          <a:xfrm>
            <a:off x="5133732" y="6381866"/>
            <a:ext cx="190616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《</a:t>
            </a:r>
            <a:r>
              <a:rPr lang="zh-CN" altLang="en-US" sz="1200" b="1" spc="225" dirty="0">
                <a:solidFill>
                  <a:schemeClr val="tx2"/>
                </a:solidFill>
                <a:latin typeface="+mj-ea"/>
                <a:ea typeface="+mj-ea"/>
              </a:rPr>
              <a:t>操作系统</a:t>
            </a:r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》</a:t>
            </a:r>
            <a:endParaRPr lang="zh-CN" altLang="en-US" sz="1200" b="1" spc="22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1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850903" y="1304139"/>
            <a:ext cx="10674351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9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8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7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6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8"/>
            <a:ext cx="1953155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8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8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7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315255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00" b="1" spc="225">
                <a:solidFill>
                  <a:schemeClr val="bg1"/>
                </a:solidFill>
                <a:latin typeface="+mj-ea"/>
                <a:ea typeface="+mj-ea"/>
              </a:defRPr>
            </a:lvl1pPr>
            <a:lvl2pPr marL="3429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6858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0287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371600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1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8"/>
            <a:ext cx="1953155" cy="61640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5133732" y="6381866"/>
            <a:ext cx="190616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《</a:t>
            </a:r>
            <a:r>
              <a:rPr lang="zh-CN" altLang="en-US" sz="1200" b="1" spc="225" dirty="0">
                <a:solidFill>
                  <a:schemeClr val="tx2"/>
                </a:solidFill>
                <a:latin typeface="+mj-ea"/>
                <a:ea typeface="+mj-ea"/>
              </a:rPr>
              <a:t>操作系统</a:t>
            </a:r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》</a:t>
            </a:r>
            <a:endParaRPr lang="zh-CN" altLang="en-US" sz="1200" b="1" spc="225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3"/>
          </p:nvPr>
        </p:nvSpPr>
        <p:spPr>
          <a:xfrm>
            <a:off x="3987509" y="5730248"/>
            <a:ext cx="392311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9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8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7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6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5676088" y="4702434"/>
            <a:ext cx="839824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9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8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7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600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数字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6333676" y="-308113"/>
            <a:ext cx="7166113" cy="7166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"/>
            <a:ext cx="12192000" cy="3544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" y="2"/>
            <a:ext cx="12191999" cy="3544357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hyperlink" Target="https://baike.baidu.com/item/%E6%8C%87%E9%92%88" TargetMode="External"/><Relationship Id="rId1" Type="http://schemas.openxmlformats.org/officeDocument/2006/relationships/hyperlink" Target="https://baike.baidu.com/item/%E6%A0%87%E8%AF%86%E7%AC%A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06585" y="1135607"/>
            <a:ext cx="5701478" cy="380873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DotumChe" pitchFamily="49" charset="-127"/>
              </a:rPr>
              <a:t>课程教材：</a:t>
            </a:r>
            <a:endParaRPr lang="zh-CN" altLang="en-US" dirty="0">
              <a:latin typeface="Times New Roman" panose="02020603050405020304" pitchFamily="18" charset="0"/>
              <a:ea typeface="DotumChe" pitchFamily="49" charset="-127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781715" y="1308573"/>
            <a:ext cx="9133433" cy="220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程序的顺序执行</a:t>
            </a:r>
            <a:endParaRPr lang="en-US" altLang="zh-CN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处理器严格按照程序所规定的顺序运行，只有当前指令结束后，下一条指令才能开始执行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系统所有资源为这个程序独占，直至执行结束。顺序执行的程序具有顺序性、封闭性、可再现性的特点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852" y="1308573"/>
            <a:ext cx="128586" cy="417731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1219411" y="3957248"/>
            <a:ext cx="128586" cy="394072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1653102" y="3992573"/>
            <a:ext cx="2356613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zh-CN" altLang="en-US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程序的并发执行</a:t>
            </a:r>
            <a:endParaRPr lang="zh-CN" altLang="en-US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Text Placeholder 1"/>
          <p:cNvSpPr txBox="1"/>
          <p:nvPr/>
        </p:nvSpPr>
        <p:spPr>
          <a:xfrm>
            <a:off x="2158403" y="368281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53102" y="4335218"/>
            <a:ext cx="9394312" cy="138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spAutoFit/>
          </a:bodyPr>
          <a:lstStyle/>
          <a:p>
            <a:pPr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在多道程序设计的系统中，多个程序并发执行，它们</a:t>
            </a:r>
            <a:r>
              <a:rPr lang="zh-CN" altLang="zh-CN" sz="2000" b="1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共享资源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，但由于资源的有限性，多道程序的并发执行过程中必然伴随着资源的</a:t>
            </a:r>
            <a:r>
              <a:rPr lang="zh-CN" altLang="zh-CN" sz="2000" b="1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共享和竞争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，从而导致并发执行的每个程序的执行都可能受到其它程序的约束</a:t>
            </a:r>
            <a:endParaRPr lang="zh-CN" altLang="en-US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8" y="369043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2061324" y="1124787"/>
            <a:ext cx="2642905" cy="370501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</a:t>
            </a:r>
            <a:r>
              <a:rPr lang="zh-CN" altLang="en-US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切换</a:t>
            </a:r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852" y="1970140"/>
            <a:ext cx="814275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所谓进程切换是指，一个正在运行的进程被中断，操作系统指定另一个进程为运行态，并将控制权交给这个进程。</a:t>
            </a:r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zh-CN" sz="2000" b="1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引起进程切换的事件有：</a:t>
            </a:r>
            <a:endParaRPr lang="en-US" altLang="zh-CN" sz="20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zh-CN" sz="20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中断：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时钟中断（基于时间片的调度）和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I/O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中断。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陷阱：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与当前运行进程所产生的错误或异常有关。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系统调用：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切换至操作系统进程，请求系统调用的进程转为阻塞态。</a:t>
            </a:r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7195" y="1152274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  <p:sp>
        <p:nvSpPr>
          <p:cNvPr id="5" name="矩形 4"/>
          <p:cNvSpPr/>
          <p:nvPr/>
        </p:nvSpPr>
        <p:spPr>
          <a:xfrm>
            <a:off x="2007684" y="3318242"/>
            <a:ext cx="8176371" cy="2793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进程切换</a:t>
            </a:r>
            <a:r>
              <a:rPr lang="zh-CN" altLang="en-US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时的动作：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）保存处理器上下文环境。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33400" indent="-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）更新当前运行进程的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）将进程控制块移入相应队列（阻塞队列或就绪队列）。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）选择另一进程运行。这部分内容涉及进程调度，在第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章中详细介绍。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）更新所选择进程的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。如，状态由就绪变为运行。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）恢复被选择进程的处理器上下文。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x-none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8" y="369043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2162178" y="1124787"/>
            <a:ext cx="2642905" cy="370501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</a:t>
            </a:r>
            <a:r>
              <a:rPr lang="zh-CN" altLang="en-US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的创建： </a:t>
            </a:r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7195" y="1152274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  <p:sp>
        <p:nvSpPr>
          <p:cNvPr id="7" name="矩形 6"/>
          <p:cNvSpPr/>
          <p:nvPr/>
        </p:nvSpPr>
        <p:spPr>
          <a:xfrm>
            <a:off x="3638181" y="110183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进程借助创建</a:t>
            </a:r>
            <a:r>
              <a:rPr lang="zh-CN" altLang="zh-CN" b="1" kern="100" dirty="0">
                <a:solidFill>
                  <a:srgbClr val="002C6C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原语</a:t>
            </a:r>
            <a:r>
              <a:rPr lang="zh-CN" altLang="zh-CN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实现创建一个新进程</a:t>
            </a:r>
            <a:endParaRPr lang="zh-CN" altLang="en-US" b="1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1843" y="1743122"/>
            <a:ext cx="649548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引起进程创建的原因有以下几种：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endParaRPr lang="zh-CN" altLang="zh-CN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操作系统准备接纳一个新的批处理作业时，由作业调度程序为用户作业创建相应的新进程。</a:t>
            </a:r>
            <a:endParaRPr lang="en-US" altLang="zh-CN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终端用户登录到系统时会创建进程。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操作系统为用户创建一个服务进程。如，用户请求打印一个文件，操作系统可以创建一个打印进程来完成。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现有进程可以派生其子进程，并与其并行执行任务。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48186" y="2711533"/>
            <a:ext cx="6562166" cy="284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创建原语需要完成以下步骤：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）给新进程分配一个</a:t>
            </a:r>
            <a:r>
              <a:rPr lang="zh-CN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唯一的进程标识符，并申请一个</a:t>
            </a:r>
            <a:r>
              <a:rPr lang="en-US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en-US" altLang="zh-CN" b="1" kern="1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空白的</a:t>
            </a:r>
            <a:r>
              <a:rPr lang="en-US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(PCB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是有限的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。若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申请失败则创建</a:t>
            </a:r>
            <a:endParaRPr lang="en-US" altLang="zh-CN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失败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）给进程</a:t>
            </a:r>
            <a:r>
              <a:rPr lang="zh-CN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分配空间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分配包括程序、数据、用户栈等。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）将新进程插入</a:t>
            </a:r>
            <a:r>
              <a:rPr lang="zh-CN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就绪队列</a:t>
            </a:r>
            <a:r>
              <a:rPr lang="zh-CN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和进程隶属关系族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群中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）创建或扩充其它数据结构，如为进程创建记账文件等。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37216" y="1246791"/>
            <a:ext cx="5839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UNIX/Linux</a:t>
            </a: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系统</a:t>
            </a:r>
            <a:r>
              <a:rPr lang="zh-CN" altLang="en-US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fork()</a:t>
            </a: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函数来创建子进程</a:t>
            </a:r>
            <a:endParaRPr lang="zh-CN" altLang="en-US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8" y="369043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37217" y="1851571"/>
            <a:ext cx="8435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fork()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函数功能：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该函数有两个返回值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子进程中返回</a:t>
            </a:r>
            <a:r>
              <a:rPr lang="en-US" altLang="zh-CN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0</a:t>
            </a:r>
            <a:r>
              <a:rPr lang="zh-CN" altLang="en-US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，父进程中返回进程</a:t>
            </a:r>
            <a:r>
              <a:rPr lang="en-US" altLang="zh-CN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id</a:t>
            </a:r>
            <a:r>
              <a:rPr lang="zh-CN" altLang="en-US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，出错时返回</a:t>
            </a:r>
            <a:r>
              <a:rPr lang="en-US" altLang="zh-CN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-1</a:t>
            </a:r>
            <a:r>
              <a:rPr lang="zh-CN" altLang="en-US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。</a:t>
            </a:r>
            <a:endParaRPr lang="zh-CN" altLang="en-US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546" y="2608442"/>
            <a:ext cx="6935515" cy="35763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75852" y="1339763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83543" y="946222"/>
            <a:ext cx="5839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fork()</a:t>
            </a: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函数</a:t>
            </a:r>
            <a:r>
              <a:rPr lang="zh-CN" altLang="en-US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使用示例：</a:t>
            </a:r>
            <a:endParaRPr lang="zh-CN" altLang="en-US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8" y="369043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3593" y="1510573"/>
            <a:ext cx="7597590" cy="440120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#include &lt;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unistd.h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#include &lt;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stdio.h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main ()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pid_t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                        /*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表示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fork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函数返回的值 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*/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count=0;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=fork();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if (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&lt; 0)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("error in fork!");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else if (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== 0) {                 /*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返回值为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，则子进程执行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*/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am the child process, my process id is %d/n",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getpid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());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我是爹的儿子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/n");           /*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子进程打印输出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*/  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count++;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}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16388" y="3520030"/>
            <a:ext cx="657561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else {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am the parent process, my process id is %d/n",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getpid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());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我是孩子他爹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/n");          /*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父进程打印输出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*/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count++;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}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统计结果是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%d/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n",count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);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return 0;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94194" y="821898"/>
            <a:ext cx="5183841" cy="25160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zh-CN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运行结果是：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am the child process, my process id is 5574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我是爹的儿子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统计结果是</a:t>
            </a: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1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am the parent process, my process id is 5573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我是孩子他爹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统计结果是</a:t>
            </a: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1</a:t>
            </a:r>
            <a:endParaRPr lang="zh-CN" altLang="zh-CN" kern="100" dirty="0">
              <a:solidFill>
                <a:srgbClr val="6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8" y="369043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2162178" y="1124787"/>
            <a:ext cx="2642905" cy="370501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</a:t>
            </a:r>
            <a:r>
              <a:rPr lang="zh-CN" altLang="en-US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的撤销： </a:t>
            </a:r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7195" y="1152274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  <p:sp>
        <p:nvSpPr>
          <p:cNvPr id="7" name="矩形 6"/>
          <p:cNvSpPr/>
          <p:nvPr/>
        </p:nvSpPr>
        <p:spPr>
          <a:xfrm>
            <a:off x="3638181" y="110183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进程借助创建原语实现创建一个新进程</a:t>
            </a:r>
            <a:endParaRPr lang="zh-CN" altLang="en-US" b="1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02188" y="1773163"/>
            <a:ext cx="6495488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引起进程</a:t>
            </a:r>
            <a:r>
              <a:rPr lang="zh-CN" altLang="en-US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撤销</a:t>
            </a: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的原因：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/>
              <a:t> </a:t>
            </a:r>
            <a:endParaRPr lang="zh-CN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正常完成。</a:t>
            </a:r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异常终止：</a:t>
            </a:r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包括运行超时、内存不足、地址越界、算术运算错误、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I/O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失败等等。</a:t>
            </a:r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父进程终止时，操作系统中止其所有后代进程。</a:t>
            </a:r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父进程请求终止其后代进程。</a:t>
            </a:r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13169" y="436497"/>
            <a:ext cx="5701553" cy="2785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en-US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撤销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步骤如下：</a:t>
            </a:r>
            <a:endParaRPr lang="zh-CN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）从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队列中检索到被终止进程的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并修改其状态。</a:t>
            </a:r>
            <a:endParaRPr lang="zh-CN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）若该进程有子孙进程，则应将其所有子</a:t>
            </a:r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孙进程终止</a:t>
            </a:r>
            <a:endParaRPr lang="zh-CN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）释放该进程的所有资源</a:t>
            </a:r>
            <a:endParaRPr lang="zh-CN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）将该进程的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从系统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队列中删除。</a:t>
            </a:r>
            <a:endParaRPr lang="zh-CN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8" y="369043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785661" y="945652"/>
            <a:ext cx="3570752" cy="467866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进程的阻塞与唤醒</a:t>
            </a:r>
            <a:endParaRPr lang="zh-CN" altLang="zh-CN" sz="2000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85869" y="1175130"/>
            <a:ext cx="5298142" cy="182357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引起进程阻塞与唤醒的事件有以下几种：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）请求系统服务 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）启动某种操作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）等待新的数据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）等待新的工作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" y="1353828"/>
            <a:ext cx="6985675" cy="2516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当一个进程被阻塞时，执行以下步骤：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）停止运行，修改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中状态为“阻塞”。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）将进程插入阻塞队列。如果系统设置了多个不同原因的阻塞队列，则将进程插入到具有相同原因的阻塞队列中。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）系统进行调度并完成进程切换。保留被阻塞进程的处理器状态与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中，转操作系统调度程序，选择一个就绪进程将处理器分配给它，并按新进程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中的处理器状态设置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环境，完成进程切换。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69918" y="3869617"/>
            <a:ext cx="7481681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进程被唤醒时，需要完成以下的工作：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66700" algn="just">
              <a:lnSpc>
                <a:spcPct val="125000"/>
              </a:lnSpc>
            </a:pPr>
            <a:r>
              <a:rPr lang="en-US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）把被阻塞的进程从等待该事件的阻塞队列中移出，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唤醒原语将进程从外存调入内存。</a:t>
            </a:r>
            <a:endParaRPr lang="en-US" altLang="zh-CN" b="1" kern="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266700" algn="just">
              <a:lnSpc>
                <a:spcPct val="125000"/>
              </a:lnSpc>
            </a:pPr>
            <a:r>
              <a: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将其</a:t>
            </a:r>
            <a:r>
              <a:rPr lang="en-US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中的现行状态由阻塞改为就绪，然后再将该</a:t>
            </a:r>
            <a:r>
              <a:rPr lang="en-US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插入到就绪队列中。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66700" algn="just">
              <a:lnSpc>
                <a:spcPct val="125000"/>
              </a:lnSpc>
            </a:pPr>
            <a:r>
              <a:rPr lang="en-US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假如采用的是抢占调度策略，则每当有新进程进入就绪队列时，检查是否要进行重</a:t>
            </a:r>
            <a:r>
              <a:rPr lang="zh-CN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新调度，即比较被唤醒进程与当前进程的优先级，决定处理机的归属。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8" y="369043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3.3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3919" y="1052648"/>
            <a:ext cx="8189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线程又被称为轻型进程，在引入了线程的系统中，</a:t>
            </a:r>
            <a:r>
              <a:rPr lang="zh-CN" altLang="zh-CN" b="1" kern="100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线程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是一个可以</a:t>
            </a:r>
            <a:r>
              <a:rPr lang="zh-CN" altLang="zh-CN" b="1" kern="100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独立执行和调度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的基本单位，但不再是拥有资源的独立单位。他只拥有少量运行中必不可少的资源（如程序计数器、一组寄存器和栈），它</a:t>
            </a:r>
            <a:r>
              <a:rPr lang="zh-CN" altLang="zh-CN" b="1" kern="100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可与同属一个进程的线程共享该进程拥有的所有资源。</a:t>
            </a:r>
            <a:endParaRPr lang="zh-CN" altLang="zh-CN" b="1" kern="100" dirty="0"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32" y="2833017"/>
            <a:ext cx="3510579" cy="39542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61888" y="3283956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传统的进程等效于只</a:t>
            </a:r>
            <a:endParaRPr lang="en-US" altLang="zh-CN" b="1" kern="1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有一个线程的进程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679" y="2529976"/>
            <a:ext cx="5698470" cy="42447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8" y="369043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3.3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2989" y="1000580"/>
            <a:ext cx="7120776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根据实现方式的不同，可以把线程分为两类：</a:t>
            </a:r>
            <a:endParaRPr lang="zh-CN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zh-CN" sz="2000" b="1" kern="100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内核级线程</a:t>
            </a:r>
            <a:endParaRPr lang="zh-CN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线程管理的所有工作都是由</a:t>
            </a:r>
            <a:r>
              <a:rPr lang="zh-CN" altLang="zh-CN" b="1" kern="100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内核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完成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的。用户通过操作系统给应用程序提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供的</a:t>
            </a:r>
            <a:r>
              <a:rPr lang="zh-CN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应用程序编程接口</a:t>
            </a:r>
            <a:r>
              <a:rPr lang="en-US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来进行</a:t>
            </a:r>
            <a:r>
              <a:rPr lang="zh-CN" altLang="en-US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管理</a:t>
            </a:r>
            <a:r>
              <a:rPr lang="zh-CN" altLang="en-US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2989" y="3771880"/>
            <a:ext cx="5222344" cy="220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zh-CN" sz="2000" b="1" kern="100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用户级线程</a:t>
            </a:r>
            <a:endParaRPr lang="zh-CN" altLang="zh-CN" sz="2000" b="1" kern="100" dirty="0"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线程管理的所有工作都是由</a:t>
            </a:r>
            <a:r>
              <a:rPr lang="zh-CN" altLang="zh-CN" b="1" kern="100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应用程序</a:t>
            </a:r>
            <a:endParaRPr lang="en-US" altLang="zh-CN" b="1" kern="100" dirty="0"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完成的，内核意识不到线程的存在，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内核以进程为单位进行调度。操作系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统提供给用户一个</a:t>
            </a:r>
            <a:r>
              <a:rPr lang="zh-CN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线程库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对线程进行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操作。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271" y="1368877"/>
            <a:ext cx="4619623" cy="480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145432" y="1122656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8" y="369043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3.3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852895" y="1882589"/>
          <a:ext cx="8075517" cy="341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530"/>
                <a:gridCol w="3738282"/>
                <a:gridCol w="3630705"/>
              </a:tblGrid>
              <a:tr h="476117">
                <a:tc>
                  <a:txBody>
                    <a:bodyPr/>
                    <a:lstStyle/>
                    <a:p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用户级线程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内核级线程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677187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优点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CN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线程切换不需要内核参与，开销</a:t>
                      </a:r>
                      <a:r>
                        <a:rPr lang="zh-CN" altLang="en-US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小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CN" altLang="zh-CN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多个线程调度到不同的处理器上并行执行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677187">
                <a:tc>
                  <a:txBody>
                    <a:bodyPr/>
                    <a:lstStyle/>
                    <a:p>
                      <a:endParaRPr lang="zh-CN" altLang="en-US" b="1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CN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调度</a:t>
                      </a:r>
                      <a:r>
                        <a:rPr lang="zh-CN" altLang="en-US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算法</a:t>
                      </a:r>
                      <a:r>
                        <a:rPr lang="zh-CN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由用户自行选择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内核本身可多线程执行，提升系统并行性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392339">
                <a:tc>
                  <a:txBody>
                    <a:bodyPr/>
                    <a:lstStyle/>
                    <a:p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CN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可以在任何操作系统中运行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96741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缺点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调用一个系统调用而阻塞时，其所属的进程中的所有线程都会被阻塞</a:t>
                      </a:r>
                      <a:r>
                        <a:rPr lang="en-US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</a:t>
                      </a:r>
                      <a:r>
                        <a:rPr lang="zh-CN" altLang="en-US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；无法调度到多个处理器上执行</a:t>
                      </a:r>
                      <a:endParaRPr lang="zh-CN" altLang="zh-CN" b="1" kern="1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线程切换需要内核参与，开销大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40324" y="369043"/>
            <a:ext cx="2005852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3.3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2162178" y="1304139"/>
            <a:ext cx="1983999" cy="370501"/>
          </a:xfrm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线程库</a:t>
            </a:r>
            <a:endParaRPr lang="zh-CN" altLang="en-US" sz="24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0324" y="1897936"/>
            <a:ext cx="78872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目前使用最普遍的是三种线程库：</a:t>
            </a:r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POSIX </a:t>
            </a:r>
            <a:r>
              <a:rPr lang="en-US" altLang="zh-CN" sz="2000" b="1" kern="100" dirty="0" err="1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Pthread</a:t>
            </a:r>
            <a:r>
              <a:rPr lang="zh-CN" altLang="en-US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2000" b="1" kern="1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Pthread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POSIX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标准的扩展，可以提供用户级或内核级的库</a:t>
            </a:r>
            <a:endParaRPr lang="en-US" altLang="zh-CN" sz="2000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 API</a:t>
            </a:r>
            <a:r>
              <a:rPr lang="zh-CN" altLang="en-US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Window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线程库是用于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操作系统的内核级线程库</a:t>
            </a:r>
            <a:endParaRPr lang="en-US" altLang="zh-CN" sz="2000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en-US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zh-CN" sz="2000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线程</a:t>
            </a:r>
            <a:r>
              <a:rPr lang="en-US" altLang="zh-CN" sz="2000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通常采用</a:t>
            </a:r>
            <a:r>
              <a:rPr lang="zh-CN" altLang="zh-CN" sz="2000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宿主系统的线程库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来实现，也就是说在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系统上，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线程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通常采用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 API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来实现，在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类系统上采用</a:t>
            </a:r>
            <a:r>
              <a:rPr lang="en-US" altLang="zh-CN" sz="2000" b="1" kern="1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Pthread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来实现。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0813" y="1366278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68325" y="948898"/>
            <a:ext cx="5025416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例如，有两个程序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，它们都调用下面的过程：</a:t>
            </a:r>
            <a:endParaRPr lang="zh-CN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void echo ()</a:t>
            </a:r>
            <a:endParaRPr lang="zh-CN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00025" algn="just">
              <a:lnSpc>
                <a:spcPct val="125000"/>
              </a:lnSpc>
            </a:pP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｛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chin = </a:t>
            </a:r>
            <a:r>
              <a:rPr lang="en-US" altLang="zh-CN" sz="1600" b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zh-CN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7965" indent="261620" algn="just">
              <a:lnSpc>
                <a:spcPct val="125000"/>
              </a:lnSpc>
            </a:pPr>
            <a:r>
              <a:rPr lang="en-US" altLang="zh-CN" sz="1600" b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  <a:endParaRPr lang="zh-CN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7965" indent="261620" algn="just">
              <a:lnSpc>
                <a:spcPct val="125000"/>
              </a:lnSpc>
            </a:pPr>
            <a:r>
              <a:rPr lang="en-US" altLang="zh-CN" sz="1600" b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600" b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33375" algn="just">
              <a:lnSpc>
                <a:spcPct val="125000"/>
              </a:lnSpc>
            </a:pP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｝</a:t>
            </a:r>
            <a:endParaRPr lang="zh-CN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Text Placeholder 1"/>
          <p:cNvSpPr txBox="1"/>
          <p:nvPr/>
        </p:nvSpPr>
        <p:spPr>
          <a:xfrm>
            <a:off x="2158403" y="368281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49353" y="3484510"/>
            <a:ext cx="2267007" cy="25160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顺序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9353" y="5943167"/>
            <a:ext cx="255494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先打印出的是</a:t>
            </a:r>
            <a:r>
              <a:rPr lang="en-US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</a:t>
            </a:r>
            <a:endParaRPr lang="en-US" altLang="zh-CN" b="1" kern="1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然后打印出</a:t>
            </a:r>
            <a:r>
              <a:rPr lang="en-US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04294" y="3504465"/>
            <a:ext cx="2393577" cy="25160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顺序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61874" y="5943166"/>
            <a:ext cx="262393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先打印出的是</a:t>
            </a:r>
            <a:r>
              <a:rPr lang="en-US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</a:t>
            </a:r>
            <a:endParaRPr lang="en-US" altLang="zh-CN" b="1" kern="100" dirty="0">
              <a:solidFill>
                <a:srgbClr val="003A8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然后打印出</a:t>
            </a:r>
            <a:r>
              <a:rPr lang="en-US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</a:t>
            </a:r>
            <a:endParaRPr lang="zh-CN" altLang="en-US" b="1" dirty="0">
              <a:solidFill>
                <a:srgbClr val="003A8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5334" y="3504465"/>
            <a:ext cx="2393577" cy="25160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顺序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22931" y="5943165"/>
            <a:ext cx="270344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kern="100" dirty="0">
                <a:solidFill>
                  <a:srgbClr val="6C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的数据被显示了两次，</a:t>
            </a:r>
            <a:endParaRPr lang="en-US" altLang="zh-CN" b="1" kern="100" dirty="0">
              <a:solidFill>
                <a:srgbClr val="6C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而</a:t>
            </a:r>
            <a:r>
              <a:rPr lang="en-US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输入的数据被</a:t>
            </a:r>
            <a:r>
              <a:rPr lang="en-US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覆盖</a:t>
            </a:r>
            <a:endParaRPr lang="zh-CN" altLang="en-US" b="1" dirty="0">
              <a:solidFill>
                <a:srgbClr val="6C0000"/>
              </a:solidFill>
            </a:endParaRPr>
          </a:p>
        </p:txBody>
      </p:sp>
      <p:sp>
        <p:nvSpPr>
          <p:cNvPr id="12" name="圆角右箭头 11"/>
          <p:cNvSpPr/>
          <p:nvPr/>
        </p:nvSpPr>
        <p:spPr>
          <a:xfrm rot="10800000">
            <a:off x="3215706" y="2887890"/>
            <a:ext cx="594293" cy="59661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5558119" y="2897868"/>
            <a:ext cx="268941" cy="596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上箭头 14"/>
          <p:cNvSpPr/>
          <p:nvPr/>
        </p:nvSpPr>
        <p:spPr>
          <a:xfrm rot="10800000" flipH="1">
            <a:off x="8193741" y="2698761"/>
            <a:ext cx="537883" cy="78574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019301" y="375015"/>
            <a:ext cx="5701478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3.4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进程与线程比较举例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5342" y="1065021"/>
            <a:ext cx="242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代码请参考教材</a:t>
            </a:r>
            <a:r>
              <a:rPr lang="en-US" altLang="zh-CN" b="1" dirty="0"/>
              <a:t>71</a:t>
            </a:r>
            <a:endParaRPr lang="zh-CN" altLang="en-US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75342" y="1616528"/>
            <a:ext cx="11025591" cy="445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Pthread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线程库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）创建线程的函数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pthread_create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pthread_t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tidp,const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pthread_attr_t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attr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(void*)(*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start_rtn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)(void*),void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arg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第一个参数为指向线程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  <a:hlinkClick r:id="rId1"/>
              </a:rPr>
              <a:t>标识符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  <a:hlinkClick r:id="rId2"/>
              </a:rPr>
              <a:t>指针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；第二个参数用来设置线程属性；第三个参数是线程运行函数的起始地址；最后一个参数是运行函数的参数。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宋体" panose="02010600030101010101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调用该方法创建线程时，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线程创建成功，则返回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。若线程创建失败，则返回出错编号。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019301" y="375015"/>
            <a:ext cx="5701478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3.5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与进程或线程相关的其它技术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85755" y="1237128"/>
            <a:ext cx="2046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solidFill>
                  <a:srgbClr val="6C0000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写时</a:t>
            </a:r>
            <a:r>
              <a:rPr lang="zh-CN" altLang="en-US" sz="2400" b="1" kern="100" dirty="0">
                <a:solidFill>
                  <a:srgbClr val="6C0000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复制</a:t>
            </a:r>
            <a:endParaRPr lang="zh-CN" altLang="en-US" sz="2400" b="1" kern="100" dirty="0">
              <a:solidFill>
                <a:srgbClr val="6C0000"/>
              </a:solidFill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88" y="898235"/>
            <a:ext cx="4631923" cy="31012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84" y="3941407"/>
            <a:ext cx="4412933" cy="2916593"/>
          </a:xfrm>
          <a:prstGeom prst="rect">
            <a:avLst/>
          </a:prstGeom>
        </p:spPr>
      </p:pic>
      <p:sp>
        <p:nvSpPr>
          <p:cNvPr id="7" name="文本框 2"/>
          <p:cNvSpPr txBox="1">
            <a:spLocks noChangeArrowheads="1"/>
          </p:cNvSpPr>
          <p:nvPr/>
        </p:nvSpPr>
        <p:spPr bwMode="auto">
          <a:xfrm>
            <a:off x="6801741" y="6543807"/>
            <a:ext cx="2887943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 typeface="等线" panose="02010600030101010101" pitchFamily="2" charset="-122"/>
              <a:buChar char="a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进程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发生页面修改之后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6272" y="2053075"/>
            <a:ext cx="46319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父进程创建子进程时，最初父子进程共享内存空间。等到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子进程修改数据时才真正分配内存空间</a:t>
            </a:r>
            <a:r>
              <a:rPr lang="zh-CN" altLang="en-US" sz="2400" b="1" dirty="0">
                <a:solidFill>
                  <a:srgbClr val="40404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，这是对程序性能的优化，可以延迟甚至是避免内存拷贝，当然目的就是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避免不必要的内存拷贝</a:t>
            </a:r>
            <a:r>
              <a:rPr lang="zh-CN" altLang="en-US" sz="2400" b="1" dirty="0">
                <a:solidFill>
                  <a:srgbClr val="40404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07014" y="1237129"/>
            <a:ext cx="164293" cy="461665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019301" y="375015"/>
            <a:ext cx="5701478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3.5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与进程或线程相关的其它技术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38056" y="1237130"/>
            <a:ext cx="2046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写时</a:t>
            </a:r>
            <a:r>
              <a:rPr lang="zh-CN" altLang="en-US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复制</a:t>
            </a:r>
            <a:endParaRPr lang="zh-CN" altLang="en-US" sz="24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2"/>
          <p:cNvSpPr txBox="1">
            <a:spLocks noChangeArrowheads="1"/>
          </p:cNvSpPr>
          <p:nvPr/>
        </p:nvSpPr>
        <p:spPr bwMode="auto">
          <a:xfrm>
            <a:off x="6276808" y="6374530"/>
            <a:ext cx="2887943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 typeface="等线" panose="02010600030101010101" pitchFamily="2" charset="-122"/>
              <a:buChar char="a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进程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发生页面修改之后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20842" y="1847317"/>
            <a:ext cx="84256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父进程创建子进程时，最初父子进程共享内存空间。等到子进程修改数据时才真正分配内存空间，这是对程序性能的优化，可以延迟甚至是避免内存拷贝，当然目的就是避免不必要的内存拷贝。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22229" y="1344851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t="33247" r="575" b="33249"/>
          <a:stretch>
            <a:fillRect/>
          </a:stretch>
        </p:blipFill>
        <p:spPr bwMode="auto">
          <a:xfrm>
            <a:off x="1864506" y="3533701"/>
            <a:ext cx="8181975" cy="207486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写时复制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019301" y="375015"/>
            <a:ext cx="5701478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3.5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与进程或线程相关的其它技术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38056" y="1237130"/>
            <a:ext cx="2046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solidFill>
                  <a:srgbClr val="6C0000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写时拷贝</a:t>
            </a:r>
            <a:endParaRPr lang="zh-CN" altLang="zh-CN" sz="2400" b="1" kern="100" dirty="0">
              <a:solidFill>
                <a:srgbClr val="6C0000"/>
              </a:solidFill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22229" y="1344851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969923" y="882845"/>
            <a:ext cx="5421312" cy="52006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 err="1">
                <a:latin typeface="Monaco" charset="0"/>
                <a:ea typeface="宋体" panose="02010600030101010101" pitchFamily="2" charset="-122"/>
              </a:rPr>
              <a:t>int</a:t>
            </a: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 main()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{   </a:t>
            </a:r>
            <a:r>
              <a:rPr lang="en-US" altLang="zh-CN" sz="1800" b="1" dirty="0" err="1">
                <a:latin typeface="Monaco" charset="0"/>
                <a:ea typeface="宋体" panose="02010600030101010101" pitchFamily="2" charset="-122"/>
              </a:rPr>
              <a:t>pid_t</a:t>
            </a: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  </a:t>
            </a:r>
            <a:r>
              <a:rPr lang="en-US" altLang="zh-CN" sz="1800" b="1" dirty="0" err="1">
                <a:latin typeface="Monaco" charset="0"/>
                <a:ea typeface="宋体" panose="02010600030101010101" pitchFamily="2" charset="-122"/>
              </a:rPr>
              <a:t>pid</a:t>
            </a: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;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 </a:t>
            </a:r>
            <a:r>
              <a:rPr lang="en-US" altLang="zh-CN" sz="1800" b="1" dirty="0" err="1">
                <a:latin typeface="Monaco" charset="0"/>
                <a:ea typeface="宋体" panose="02010600030101010101" pitchFamily="2" charset="-122"/>
              </a:rPr>
              <a:t>pid</a:t>
            </a: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 = fork();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 if (</a:t>
            </a:r>
            <a:r>
              <a:rPr lang="en-US" altLang="zh-CN" sz="1800" b="1" dirty="0" err="1">
                <a:latin typeface="Monaco" charset="0"/>
                <a:ea typeface="宋体" panose="02010600030101010101" pitchFamily="2" charset="-122"/>
              </a:rPr>
              <a:t>pid</a:t>
            </a: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 &lt; 0) {  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	</a:t>
            </a:r>
            <a:r>
              <a:rPr lang="en-US" altLang="zh-CN" sz="1800" b="1" dirty="0" err="1">
                <a:latin typeface="Monaco" charset="0"/>
                <a:ea typeface="宋体" panose="02010600030101010101" pitchFamily="2" charset="-122"/>
              </a:rPr>
              <a:t>printf</a:t>
            </a: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("Fork Failed");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	exit(-1);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  }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 else if (</a:t>
            </a:r>
            <a:r>
              <a:rPr lang="en-US" altLang="zh-CN" sz="1800" b="1" dirty="0" err="1">
                <a:latin typeface="Monaco" charset="0"/>
                <a:ea typeface="宋体" panose="02010600030101010101" pitchFamily="2" charset="-122"/>
              </a:rPr>
              <a:t>pid</a:t>
            </a: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 == 0) {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	</a:t>
            </a:r>
            <a:r>
              <a:rPr lang="en-US" altLang="zh-CN" sz="1800" b="1" dirty="0" err="1">
                <a:solidFill>
                  <a:srgbClr val="C00000"/>
                </a:solidFill>
                <a:latin typeface="Monaco" charset="0"/>
                <a:ea typeface="宋体" panose="02010600030101010101" pitchFamily="2" charset="-122"/>
              </a:rPr>
              <a:t>execlp</a:t>
            </a:r>
            <a:r>
              <a:rPr lang="en-US" altLang="zh-CN" sz="1800" b="1" dirty="0">
                <a:solidFill>
                  <a:srgbClr val="C00000"/>
                </a:solidFill>
                <a:latin typeface="Monaco" charset="0"/>
                <a:ea typeface="宋体" panose="02010600030101010101" pitchFamily="2" charset="-122"/>
              </a:rPr>
              <a:t>("/bin/</a:t>
            </a:r>
            <a:r>
              <a:rPr lang="en-US" altLang="zh-CN" sz="1800" b="1" dirty="0" err="1">
                <a:solidFill>
                  <a:srgbClr val="C00000"/>
                </a:solidFill>
                <a:latin typeface="Monaco" charset="0"/>
                <a:ea typeface="宋体" panose="02010600030101010101" pitchFamily="2" charset="-122"/>
              </a:rPr>
              <a:t>ls</a:t>
            </a:r>
            <a:r>
              <a:rPr lang="en-US" altLang="zh-CN" sz="1800" b="1" dirty="0">
                <a:solidFill>
                  <a:srgbClr val="C00000"/>
                </a:solidFill>
                <a:latin typeface="Monaco" charset="0"/>
                <a:ea typeface="宋体" panose="02010600030101010101" pitchFamily="2" charset="-122"/>
              </a:rPr>
              <a:t>", "</a:t>
            </a:r>
            <a:r>
              <a:rPr lang="en-US" altLang="zh-CN" sz="1800" b="1" dirty="0" err="1">
                <a:solidFill>
                  <a:srgbClr val="C00000"/>
                </a:solidFill>
                <a:latin typeface="Monaco" charset="0"/>
                <a:ea typeface="宋体" panose="02010600030101010101" pitchFamily="2" charset="-122"/>
              </a:rPr>
              <a:t>ls</a:t>
            </a:r>
            <a:r>
              <a:rPr lang="en-US" altLang="zh-CN" sz="1800" b="1" dirty="0">
                <a:solidFill>
                  <a:srgbClr val="C00000"/>
                </a:solidFill>
                <a:latin typeface="Monaco" charset="0"/>
                <a:ea typeface="宋体" panose="02010600030101010101" pitchFamily="2" charset="-122"/>
              </a:rPr>
              <a:t>", NULL);</a:t>
            </a:r>
            <a:endParaRPr lang="en-US" altLang="zh-CN" sz="1800" b="1" dirty="0">
              <a:solidFill>
                <a:srgbClr val="C00000"/>
              </a:solidFill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  }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     else {  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	</a:t>
            </a:r>
            <a:r>
              <a:rPr lang="en-US" altLang="zh-CN" sz="1800" b="1" dirty="0">
                <a:solidFill>
                  <a:srgbClr val="C00000"/>
                </a:solidFill>
                <a:latin typeface="Monaco" charset="0"/>
                <a:ea typeface="宋体" panose="02010600030101010101" pitchFamily="2" charset="-122"/>
              </a:rPr>
              <a:t>wait (NULL);</a:t>
            </a:r>
            <a:endParaRPr lang="en-US" altLang="zh-CN" sz="1800" b="1" dirty="0">
              <a:solidFill>
                <a:srgbClr val="C00000"/>
              </a:solidFill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	</a:t>
            </a:r>
            <a:r>
              <a:rPr lang="en-US" altLang="zh-CN" sz="1800" b="1" dirty="0" err="1">
                <a:latin typeface="Monaco" charset="0"/>
                <a:ea typeface="宋体" panose="02010600030101010101" pitchFamily="2" charset="-122"/>
              </a:rPr>
              <a:t>printf</a:t>
            </a: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 ("Child Complete");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	exit(0);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	  }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 b="1" dirty="0">
                <a:latin typeface="Monaco" charset="0"/>
                <a:ea typeface="宋体" panose="02010600030101010101" pitchFamily="2" charset="-122"/>
              </a:rPr>
              <a:t> }</a:t>
            </a:r>
            <a:endParaRPr lang="en-US" altLang="zh-CN" sz="1800" b="1" dirty="0">
              <a:latin typeface="Monaco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38404" y="2883005"/>
            <a:ext cx="236475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执行了</a:t>
            </a:r>
            <a:r>
              <a:rPr lang="en-US" altLang="zh-CN" sz="20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exe()</a:t>
            </a:r>
            <a:r>
              <a:rPr lang="zh-CN" altLang="en-US" sz="20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簇函数</a:t>
            </a:r>
            <a:endParaRPr lang="zh-CN" altLang="en-US" sz="2000" b="1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6553201" y="3283116"/>
            <a:ext cx="127379" cy="331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019301" y="375015"/>
            <a:ext cx="5701478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3.5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与进程或线程相关的其它技术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0224" y="883435"/>
            <a:ext cx="2046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线程池</a:t>
            </a:r>
            <a:endParaRPr lang="zh-CN" altLang="en-US" sz="24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3223" y="1344870"/>
            <a:ext cx="7217744" cy="224676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线程池</a:t>
            </a: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采用预创建的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技术</a:t>
            </a: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，在应用程序启动之后，将立即创建一定数量的线程（</a:t>
            </a:r>
            <a:r>
              <a:rPr lang="en-US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N</a:t>
            </a: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个），放入空闲队列中。</a:t>
            </a:r>
            <a:endParaRPr lang="en-US" altLang="zh-CN" sz="2000" b="1" kern="100" dirty="0">
              <a:solidFill>
                <a:srgbClr val="333333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endParaRPr lang="en-US" altLang="zh-CN" sz="2000" b="1" kern="100" dirty="0">
              <a:solidFill>
                <a:srgbClr val="333333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当任务到来后，缓冲池选择一个空闲线程，把任务分配给此线程运行。在任务执行完毕后线程也不退出，而是继续保持在池中等待下一次的任务。</a:t>
            </a:r>
            <a:r>
              <a:rPr lang="en-US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endParaRPr lang="zh-CN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19003" y="944845"/>
            <a:ext cx="73197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线程池</a:t>
            </a: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的出现正是着眼于减少管理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线程的</a:t>
            </a: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开销而产生的技术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0795" y="3428781"/>
            <a:ext cx="7011486" cy="3208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缺点： 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线程池不支持线程的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取消、完成、失败通知等交互性操作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线程池不支持线程执行的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先后次序排序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不能设置池化线程（线程池内的线程）的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Name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，会增加代码调试难度。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池化线程通常都是后台线程，优先级一般不会设置的比较高。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池化线程阻塞会影响性能。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线程池使用的是全局队列，全局队列中的线程依旧会存在竞争共享资源的情况，从而影响性能。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1611" y="991156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7" y="361568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1660" y="1077397"/>
            <a:ext cx="2518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套接字（</a:t>
            </a:r>
            <a:r>
              <a:rPr lang="en-US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Socket</a:t>
            </a:r>
            <a:r>
              <a:rPr lang="zh-CN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6482" y="6294065"/>
            <a:ext cx="402326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3-12 </a:t>
            </a:r>
            <a:r>
              <a:rPr lang="en-US" altLang="zh-CN" sz="2000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Socket</a:t>
            </a:r>
            <a:r>
              <a:rPr lang="zh-CN" altLang="zh-CN" sz="2000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抽象层示意图</a:t>
            </a:r>
            <a:endParaRPr lang="zh-CN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84" y="3385462"/>
            <a:ext cx="7049150" cy="29749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3157" y="1603640"/>
            <a:ext cx="10769909" cy="1606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en-US" altLang="zh-CN" sz="2000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    Socket</a:t>
            </a:r>
            <a:r>
              <a:rPr lang="zh-CN" altLang="zh-CN" sz="2000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就像一个电话插座，负责连通两端的电话，进行点对点通信，让电话可以进行通信，端口就像插座上的孔，端口不能同时被多个进程占用。而我们建立连接就像把插头插在这个插座上，创建一个</a:t>
            </a:r>
            <a:r>
              <a:rPr lang="en-US" altLang="zh-CN" sz="2000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Socket</a:t>
            </a:r>
            <a:r>
              <a:rPr lang="zh-CN" altLang="zh-CN" sz="2000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实例开始监听后，这个电话插座就时刻监听着消息的传入，谁拨通我这个</a:t>
            </a:r>
            <a:r>
              <a:rPr lang="en-US" altLang="zh-CN" sz="2000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“IP </a:t>
            </a:r>
            <a:r>
              <a:rPr lang="zh-CN" altLang="zh-CN" sz="2000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地址和端口</a:t>
            </a:r>
            <a:r>
              <a:rPr lang="en-US" altLang="zh-CN" sz="2000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”</a:t>
            </a:r>
            <a:r>
              <a:rPr lang="zh-CN" altLang="zh-CN" sz="2000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，我就接通谁。</a:t>
            </a:r>
            <a:endParaRPr lang="zh-CN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4395" y="1182062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1910" y="1256848"/>
            <a:ext cx="9892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Socket</a:t>
            </a:r>
            <a:r>
              <a:rPr lang="zh-CN" altLang="zh-CN" sz="24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可定义为通信的端点，一对通过网络通信的进程需要使用一对套接字，</a:t>
            </a:r>
            <a:r>
              <a:rPr lang="zh-CN" altLang="zh-CN" sz="24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其中一个运行于客户端，称为</a:t>
            </a:r>
            <a:r>
              <a:rPr lang="en-US" altLang="zh-CN" sz="24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Socket</a:t>
            </a:r>
            <a:r>
              <a:rPr lang="zh-CN" altLang="zh-CN" sz="24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，另一个运行于服务器端，称为</a:t>
            </a:r>
            <a:r>
              <a:rPr lang="en-US" altLang="zh-CN" sz="2400" b="1" dirty="0" err="1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ServerSocket</a:t>
            </a:r>
            <a:r>
              <a:rPr lang="zh-CN" altLang="en-US" sz="24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24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4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服务器通过监听指定端口来等待进来的客户机请求。</a:t>
            </a:r>
            <a:endParaRPr lang="zh-CN" altLang="en-US" sz="2400" b="1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42565" y="382491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Picture 1029" descr="Java-tp-140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95" y="2781370"/>
            <a:ext cx="5497804" cy="340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129407" y="1916826"/>
            <a:ext cx="7342904" cy="3651250"/>
            <a:chOff x="1665288" y="1268413"/>
            <a:chExt cx="8869363" cy="4826000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6977064" y="2925437"/>
              <a:ext cx="2274887" cy="69247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new Socket</a:t>
              </a:r>
              <a:endParaRPr kumimoji="1"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2992439" y="1947537"/>
              <a:ext cx="2274887" cy="69247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new Socket</a:t>
              </a:r>
              <a:endParaRPr kumimoji="1"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6978650" y="1750687"/>
              <a:ext cx="2274888" cy="6924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>
                  <a:solidFill>
                    <a:srgbClr val="003A8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ServerSocket</a:t>
              </a:r>
              <a:endParaRPr kumimoji="1" lang="en-US" altLang="zh-CN" b="1">
                <a:solidFill>
                  <a:srgbClr val="003A8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3433763" y="1338263"/>
              <a:ext cx="999100" cy="4890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>
                <a:defRPr/>
              </a:pPr>
              <a:r>
                <a:rPr kumimoji="1" lang="en-US" altLang="zh-CN" b="1" dirty="0">
                  <a:solidFill>
                    <a:srgbClr val="6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Client</a:t>
              </a:r>
              <a:endParaRPr kumimoji="1" lang="en-US" altLang="zh-CN" b="1" dirty="0">
                <a:solidFill>
                  <a:srgbClr val="6C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7467600" y="1268413"/>
              <a:ext cx="1092039" cy="4890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>
                <a:defRPr/>
              </a:pPr>
              <a:r>
                <a:rPr kumimoji="1" lang="en-US" altLang="zh-CN" b="1" dirty="0">
                  <a:solidFill>
                    <a:srgbClr val="6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Server</a:t>
              </a:r>
              <a:endParaRPr kumimoji="1" lang="en-US" altLang="zh-CN" b="1" dirty="0">
                <a:solidFill>
                  <a:srgbClr val="6C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001964" y="3449312"/>
              <a:ext cx="2274887" cy="69247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Read/Write Data</a:t>
              </a:r>
              <a:endParaRPr kumimoji="1" lang="en-US" altLang="zh-CN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6977064" y="4163687"/>
              <a:ext cx="2274887" cy="69247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Read/Write Data</a:t>
              </a:r>
              <a:endParaRPr kumimoji="1"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3008314" y="4979662"/>
              <a:ext cx="2274887" cy="692476"/>
            </a:xfrm>
            <a:prstGeom prst="rect">
              <a:avLst/>
            </a:prstGeom>
            <a:solidFill>
              <a:srgbClr val="6C0000"/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Close Socket</a:t>
              </a:r>
              <a:endParaRPr kumimoji="1" lang="en-US" altLang="zh-CN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6962775" y="5401937"/>
              <a:ext cx="2274888" cy="692476"/>
            </a:xfrm>
            <a:prstGeom prst="rect">
              <a:avLst/>
            </a:prstGeom>
            <a:solidFill>
              <a:srgbClr val="6C0000"/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Close Socket</a:t>
              </a:r>
              <a:endParaRPr kumimoji="1"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9442452" y="1952626"/>
              <a:ext cx="766750" cy="4890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>
                <a:defRPr/>
              </a:pPr>
              <a:r>
                <a:rPr kumimoji="1" lang="en-US" altLang="zh-CN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wait</a:t>
              </a:r>
              <a:endParaRPr kumimoji="1" lang="en-US" altLang="zh-CN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1665288" y="2154239"/>
              <a:ext cx="1231448" cy="4890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>
                <a:defRPr/>
              </a:pPr>
              <a:r>
                <a:rPr kumimoji="1" lang="en-US" altLang="zh-CN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request</a:t>
              </a:r>
              <a:endParaRPr kumimoji="1" lang="en-US" altLang="zh-CN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" name="Group 16"/>
            <p:cNvGrpSpPr/>
            <p:nvPr/>
          </p:nvGrpSpPr>
          <p:grpSpPr bwMode="auto">
            <a:xfrm>
              <a:off x="5337176" y="2182162"/>
              <a:ext cx="5143501" cy="1332832"/>
              <a:chOff x="2402" y="1805"/>
              <a:chExt cx="3240" cy="716"/>
            </a:xfrm>
          </p:grpSpPr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2402" y="1845"/>
                <a:ext cx="1027" cy="4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med" len="lg"/>
                <a:tailEnd type="stealth" w="med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panose="020B060403050404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auto">
              <a:xfrm rot="1500000">
                <a:off x="2526" y="1805"/>
                <a:ext cx="815" cy="2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connect</a:t>
                </a:r>
                <a:endParaRPr kumimoji="1" lang="en-US" altLang="zh-CN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8" name="Group 19"/>
              <p:cNvGrpSpPr/>
              <p:nvPr/>
            </p:nvGrpSpPr>
            <p:grpSpPr bwMode="auto">
              <a:xfrm>
                <a:off x="4146" y="1849"/>
                <a:ext cx="1496" cy="672"/>
                <a:chOff x="4146" y="1849"/>
                <a:chExt cx="1496" cy="672"/>
              </a:xfrm>
            </p:grpSpPr>
            <p:sp>
              <p:nvSpPr>
                <p:cNvPr id="19" name="Line 20"/>
                <p:cNvSpPr>
                  <a:spLocks noChangeShapeType="1"/>
                </p:cNvSpPr>
                <p:nvPr/>
              </p:nvSpPr>
              <p:spPr bwMode="auto">
                <a:xfrm>
                  <a:off x="4146" y="1849"/>
                  <a:ext cx="0" cy="3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1">
                    <a:latin typeface="Tahoma" panose="020B060403050404020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" name="Rectangle 21"/>
                <p:cNvSpPr>
                  <a:spLocks noChangeArrowheads="1"/>
                </p:cNvSpPr>
                <p:nvPr/>
              </p:nvSpPr>
              <p:spPr bwMode="auto">
                <a:xfrm>
                  <a:off x="4944" y="2258"/>
                  <a:ext cx="698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>
                    <a:defRPr/>
                  </a:pPr>
                  <a:r>
                    <a:rPr kumimoji="1" lang="en-US" altLang="zh-CN" b="1">
                      <a:solidFill>
                        <a:schemeClr val="tx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accept</a:t>
                  </a:r>
                  <a:endParaRPr kumimoji="1" lang="en-US" altLang="zh-CN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1" name="Group 22"/>
            <p:cNvGrpSpPr/>
            <p:nvPr/>
          </p:nvGrpSpPr>
          <p:grpSpPr bwMode="auto">
            <a:xfrm>
              <a:off x="1882776" y="2486573"/>
              <a:ext cx="2200275" cy="1357031"/>
              <a:chOff x="226" y="1999"/>
              <a:chExt cx="1386" cy="729"/>
            </a:xfrm>
          </p:grpSpPr>
          <p:sp>
            <p:nvSpPr>
              <p:cNvPr id="22" name="Line 23"/>
              <p:cNvSpPr>
                <a:spLocks noChangeShapeType="1"/>
              </p:cNvSpPr>
              <p:nvPr/>
            </p:nvSpPr>
            <p:spPr bwMode="auto">
              <a:xfrm>
                <a:off x="1612" y="1999"/>
                <a:ext cx="0" cy="5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panose="020B060403050404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226" y="2465"/>
                <a:ext cx="551" cy="2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send</a:t>
                </a:r>
                <a:endParaRPr kumimoji="1" lang="en-US" altLang="zh-CN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" name="Group 25"/>
            <p:cNvGrpSpPr/>
            <p:nvPr/>
          </p:nvGrpSpPr>
          <p:grpSpPr bwMode="auto">
            <a:xfrm>
              <a:off x="5321300" y="3506122"/>
              <a:ext cx="5213351" cy="1074084"/>
              <a:chOff x="2392" y="2615"/>
              <a:chExt cx="3284" cy="577"/>
            </a:xfrm>
          </p:grpSpPr>
          <p:sp>
            <p:nvSpPr>
              <p:cNvPr id="25" name="Line 26"/>
              <p:cNvSpPr>
                <a:spLocks noChangeShapeType="1"/>
              </p:cNvSpPr>
              <p:nvPr/>
            </p:nvSpPr>
            <p:spPr bwMode="auto">
              <a:xfrm>
                <a:off x="4142" y="2615"/>
                <a:ext cx="0" cy="3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panose="020B060403050404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Line 27"/>
              <p:cNvSpPr>
                <a:spLocks noChangeShapeType="1"/>
              </p:cNvSpPr>
              <p:nvPr/>
            </p:nvSpPr>
            <p:spPr bwMode="auto">
              <a:xfrm>
                <a:off x="2392" y="2770"/>
                <a:ext cx="1027" cy="40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med" len="lg"/>
                <a:tailEnd type="stealth" w="med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panose="020B060403050404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auto">
              <a:xfrm rot="1260000">
                <a:off x="2433" y="2712"/>
                <a:ext cx="1108" cy="2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I/O stream</a:t>
                </a:r>
                <a:endParaRPr kumimoji="1" lang="en-US" altLang="zh-CN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Rectangle 29"/>
              <p:cNvSpPr>
                <a:spLocks noChangeArrowheads="1"/>
              </p:cNvSpPr>
              <p:nvPr/>
            </p:nvSpPr>
            <p:spPr bwMode="auto">
              <a:xfrm>
                <a:off x="4930" y="2929"/>
                <a:ext cx="746" cy="2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receive</a:t>
                </a:r>
                <a:endParaRPr kumimoji="1" lang="en-US" altLang="zh-CN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9" name="Group 30"/>
            <p:cNvGrpSpPr/>
            <p:nvPr/>
          </p:nvGrpSpPr>
          <p:grpSpPr bwMode="auto">
            <a:xfrm>
              <a:off x="1716089" y="3661496"/>
              <a:ext cx="8640763" cy="1323524"/>
              <a:chOff x="121" y="2736"/>
              <a:chExt cx="5443" cy="711"/>
            </a:xfrm>
          </p:grpSpPr>
          <p:sp>
            <p:nvSpPr>
              <p:cNvPr id="30" name="Rectangle 31"/>
              <p:cNvSpPr>
                <a:spLocks noChangeArrowheads="1"/>
              </p:cNvSpPr>
              <p:nvPr/>
            </p:nvSpPr>
            <p:spPr bwMode="auto">
              <a:xfrm>
                <a:off x="121" y="2736"/>
                <a:ext cx="746" cy="2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receive</a:t>
                </a:r>
                <a:endParaRPr kumimoji="1" lang="en-US" altLang="zh-CN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32"/>
              <p:cNvSpPr>
                <a:spLocks noChangeArrowheads="1"/>
              </p:cNvSpPr>
              <p:nvPr/>
            </p:nvSpPr>
            <p:spPr bwMode="auto">
              <a:xfrm>
                <a:off x="5013" y="3184"/>
                <a:ext cx="551" cy="2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send</a:t>
                </a:r>
                <a:endParaRPr kumimoji="1" lang="en-US" altLang="zh-CN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2" name="Group 33"/>
            <p:cNvGrpSpPr/>
            <p:nvPr/>
          </p:nvGrpSpPr>
          <p:grpSpPr bwMode="auto">
            <a:xfrm>
              <a:off x="1893889" y="3928906"/>
              <a:ext cx="2166937" cy="1653007"/>
              <a:chOff x="233" y="2935"/>
              <a:chExt cx="1365" cy="888"/>
            </a:xfrm>
          </p:grpSpPr>
          <p:sp>
            <p:nvSpPr>
              <p:cNvPr id="33" name="Line 34"/>
              <p:cNvSpPr>
                <a:spLocks noChangeShapeType="1"/>
              </p:cNvSpPr>
              <p:nvPr/>
            </p:nvSpPr>
            <p:spPr bwMode="auto">
              <a:xfrm>
                <a:off x="1598" y="2935"/>
                <a:ext cx="0" cy="5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panose="020B060403050404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35"/>
              <p:cNvSpPr>
                <a:spLocks noChangeArrowheads="1"/>
              </p:cNvSpPr>
              <p:nvPr/>
            </p:nvSpPr>
            <p:spPr bwMode="auto">
              <a:xfrm>
                <a:off x="233" y="3560"/>
                <a:ext cx="590" cy="2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close</a:t>
                </a:r>
                <a:endParaRPr kumimoji="1" lang="en-US" altLang="zh-CN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5" name="Group 36"/>
            <p:cNvGrpSpPr/>
            <p:nvPr/>
          </p:nvGrpSpPr>
          <p:grpSpPr bwMode="auto">
            <a:xfrm>
              <a:off x="5257800" y="4713684"/>
              <a:ext cx="5035551" cy="1282571"/>
              <a:chOff x="2352" y="3395"/>
              <a:chExt cx="3172" cy="689"/>
            </a:xfrm>
          </p:grpSpPr>
          <p:sp>
            <p:nvSpPr>
              <p:cNvPr id="36" name="Line 37"/>
              <p:cNvSpPr>
                <a:spLocks noChangeShapeType="1"/>
              </p:cNvSpPr>
              <p:nvPr/>
            </p:nvSpPr>
            <p:spPr bwMode="auto">
              <a:xfrm>
                <a:off x="4142" y="3395"/>
                <a:ext cx="0" cy="3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panose="020B060403050404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Line 38"/>
              <p:cNvSpPr>
                <a:spLocks noChangeShapeType="1"/>
              </p:cNvSpPr>
              <p:nvPr/>
            </p:nvSpPr>
            <p:spPr bwMode="auto">
              <a:xfrm>
                <a:off x="2371" y="3645"/>
                <a:ext cx="1048" cy="34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med" len="lg"/>
                <a:tailEnd type="stealth" w="med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panose="020B060403050404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auto">
              <a:xfrm rot="1020000">
                <a:off x="2352" y="3546"/>
                <a:ext cx="1068" cy="2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disconnect</a:t>
                </a:r>
                <a:endParaRPr kumimoji="1" lang="en-US" altLang="zh-CN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auto">
              <a:xfrm>
                <a:off x="4934" y="3821"/>
                <a:ext cx="590" cy="2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close</a:t>
                </a:r>
                <a:endParaRPr kumimoji="1" lang="en-US" altLang="zh-CN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42565" y="382491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Rectangle 4"/>
          <p:cNvSpPr txBox="1">
            <a:spLocks noChangeArrowheads="1"/>
          </p:cNvSpPr>
          <p:nvPr/>
        </p:nvSpPr>
        <p:spPr>
          <a:xfrm>
            <a:off x="2293526" y="1272832"/>
            <a:ext cx="6591300" cy="425374"/>
          </a:xfrm>
          <a:prstGeom prst="rect">
            <a:avLst/>
          </a:prstGeom>
        </p:spPr>
        <p:txBody>
          <a:bodyPr vert="horz" lIns="92075" tIns="46038" rIns="92075" bIns="46038" rtlCol="0" anchor="t" anchorCtr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Socket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编程模型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42565" y="382491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28" y="1670251"/>
            <a:ext cx="7068332" cy="4681623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664775" y="1049454"/>
            <a:ext cx="2518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sz="2400" b="1" kern="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Socket</a:t>
            </a:r>
            <a:r>
              <a:rPr lang="zh-CN" altLang="zh-CN" sz="2400" b="1" kern="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通信示意图</a:t>
            </a:r>
            <a:endParaRPr lang="zh-CN" altLang="zh-CN" sz="24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22022" y="2312895"/>
            <a:ext cx="9947955" cy="34163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程序并发执行时，由于失去了封闭性，程序执行的结果与程序执行的速度有关，而程序向前推进的速度是随机和不可控的，其结果不再具有可再现性。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为了使并发执行的程序具有可再现性，必须使并发执行的程序能够被管理、制约，并控制其执行速度。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400" b="1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操作系统需要一个能描述程序的</a:t>
            </a:r>
            <a:r>
              <a:rPr lang="zh-CN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执行过程以及共享资源</a:t>
            </a:r>
            <a:r>
              <a:rPr lang="zh-CN" altLang="zh-CN" sz="2400" b="1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的基本单位，这个基本单位就是“进程” 。</a:t>
            </a:r>
            <a:endParaRPr lang="zh-CN" altLang="zh-CN" sz="2400" b="1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Text Placeholder 1"/>
          <p:cNvSpPr txBox="1"/>
          <p:nvPr/>
        </p:nvSpPr>
        <p:spPr>
          <a:xfrm>
            <a:off x="2158403" y="368280"/>
            <a:ext cx="2727362" cy="6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4405" y="137929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总结：</a:t>
            </a:r>
            <a:endParaRPr lang="zh-CN" altLang="en-US" sz="32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6133" y="1423156"/>
            <a:ext cx="161245" cy="461665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42565" y="382491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Rectangle 4"/>
          <p:cNvSpPr txBox="1">
            <a:spLocks noChangeArrowheads="1"/>
          </p:cNvSpPr>
          <p:nvPr/>
        </p:nvSpPr>
        <p:spPr>
          <a:xfrm>
            <a:off x="639737" y="1058562"/>
            <a:ext cx="3845569" cy="425374"/>
          </a:xfrm>
          <a:prstGeom prst="rect">
            <a:avLst/>
          </a:prstGeom>
        </p:spPr>
        <p:txBody>
          <a:bodyPr vert="horz" wrap="square" lIns="92075" tIns="46038" rIns="92075" bIns="46038" rtlCol="0" anchor="t" anchorCtr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远程过程调用</a:t>
            </a:r>
            <a:endParaRPr lang="zh-CN" altLang="zh-CN" sz="24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77068" y="1449217"/>
            <a:ext cx="10637863" cy="971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zh-CN" sz="2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远程过程调用简称</a:t>
            </a:r>
            <a:r>
              <a:rPr lang="en-US" altLang="zh-CN" sz="2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RPC</a:t>
            </a:r>
            <a:r>
              <a:rPr lang="zh-CN" altLang="zh-CN" sz="2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，是一种最为常见的远程服务。</a:t>
            </a:r>
            <a:r>
              <a:rPr lang="en-US" altLang="zh-CN" sz="2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RPC </a:t>
            </a:r>
            <a:r>
              <a:rPr lang="zh-CN" altLang="zh-CN" sz="2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对于通过网络连接系统之间的过程调用进行了抽象。它在许多方面都类似于</a:t>
            </a:r>
            <a:r>
              <a:rPr lang="en-US" altLang="zh-CN" sz="2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IPC </a:t>
            </a:r>
            <a:r>
              <a:rPr lang="zh-CN" altLang="zh-CN" sz="2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机制，并且通常建立在</a:t>
            </a:r>
            <a:r>
              <a:rPr lang="en-US" altLang="zh-CN" sz="2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 IPC </a:t>
            </a:r>
            <a:r>
              <a:rPr lang="zh-CN" altLang="zh-CN" sz="2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之上。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26" name="图片 33" descr="https://img-blog.csdnimg.cn/20190105195710972.png?x-oss-process=image/watermark,type_ZmFuZ3poZW5naGVpdGk,shadow_10,text_aHR0cHM6Ly9ibG9nLmNzZG4ubmV0L2d1b3RpYW5xaW5n,size_16,color_FFFFFF,t_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44" y="2572973"/>
            <a:ext cx="5938838" cy="372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374528" y="1130779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42566" y="382491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Rectangle 4"/>
          <p:cNvSpPr txBox="1">
            <a:spLocks noChangeArrowheads="1"/>
          </p:cNvSpPr>
          <p:nvPr/>
        </p:nvSpPr>
        <p:spPr>
          <a:xfrm>
            <a:off x="2128559" y="1080101"/>
            <a:ext cx="2057400" cy="425374"/>
          </a:xfrm>
          <a:prstGeom prst="rect">
            <a:avLst/>
          </a:prstGeom>
        </p:spPr>
        <p:txBody>
          <a:bodyPr vert="horz" wrap="square" lIns="92075" tIns="46038" rIns="92075" bIns="46038" rtlCol="0" anchor="t" anchorCtr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远程</a:t>
            </a:r>
            <a:r>
              <a:rPr lang="zh-CN" altLang="en-US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方法</a:t>
            </a:r>
            <a:r>
              <a:rPr lang="zh-CN" altLang="zh-CN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调用</a:t>
            </a:r>
            <a:endParaRPr lang="zh-CN" altLang="zh-CN" sz="24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42566" y="1591776"/>
            <a:ext cx="7249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远程方法调用（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Remote Method Invocation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RMI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）是用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Java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JDK1.1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中实现的，它大大增强了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Java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开发分布式应用的能力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2566" y="2218442"/>
            <a:ext cx="7249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RMI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能够让在客户端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Java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虚拟机上的对象像调用本地对象一样调用服务端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java 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虚拟机中的对象上的方法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00" y="3054553"/>
            <a:ext cx="4593864" cy="3113311"/>
          </a:xfrm>
          <a:prstGeom prst="rect">
            <a:avLst/>
          </a:prstGeom>
        </p:spPr>
      </p:pic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4767917" y="6328651"/>
            <a:ext cx="2242484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3-15 RMI</a:t>
            </a:r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通信原理图</a:t>
            </a:r>
            <a:endParaRPr lang="zh-CN" altLang="zh-CN" sz="1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7195" y="1152274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/>
          <p:nvPr/>
        </p:nvSpPr>
        <p:spPr>
          <a:xfrm>
            <a:off x="2158403" y="368280"/>
            <a:ext cx="2727362" cy="6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64276" y="1087631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进程的定义</a:t>
            </a:r>
            <a:r>
              <a:rPr lang="zh-CN" altLang="en-US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67752" y="1389509"/>
            <a:ext cx="727485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是程序的一次执行；</a:t>
            </a:r>
            <a:endParaRPr lang="zh-CN" altLang="zh-CN" b="1" kern="1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正在运行的程序的一个实例；</a:t>
            </a:r>
            <a:endParaRPr lang="zh-CN" altLang="zh-CN" b="1" kern="1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可以分配给处理器并由处理器执行的一个实体；</a:t>
            </a:r>
            <a:endParaRPr lang="zh-CN" altLang="zh-CN" b="1" kern="1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是可以和别的计算并发执行的计算；</a:t>
            </a:r>
            <a:endParaRPr lang="zh-CN" altLang="zh-CN" b="1" kern="1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是程序在一个数据集合上的运行过程，是系统进行</a:t>
            </a:r>
            <a:r>
              <a:rPr lang="zh-CN" altLang="zh-CN" b="1" kern="0" dirty="0">
                <a:solidFill>
                  <a:srgbClr val="002C6C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资源分配和调度</a:t>
            </a:r>
            <a:r>
              <a:rPr lang="zh-CN" altLang="zh-CN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的一个独立单位。</a:t>
            </a:r>
            <a:endParaRPr lang="zh-CN" altLang="zh-CN" b="1" kern="1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77437" y="1115228"/>
            <a:ext cx="4733367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zh-CN" altLang="zh-CN" sz="2000" b="1" kern="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进程有以下四个特征</a:t>
            </a:r>
            <a:r>
              <a:rPr lang="zh-CN" altLang="en-US" sz="2000" b="1" kern="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：</a:t>
            </a:r>
            <a:endParaRPr lang="zh-CN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>
              <a:lnSpc>
                <a:spcPct val="125000"/>
              </a:lnSpc>
            </a:pPr>
            <a:r>
              <a:rPr lang="en-US" altLang="zh-CN" sz="2000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2000" b="1" kern="0" dirty="0">
                <a:solidFill>
                  <a:srgbClr val="002C6C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动态性</a:t>
            </a:r>
            <a:r>
              <a:rPr lang="zh-CN" altLang="en-US" sz="2000" b="1" kern="0" dirty="0">
                <a:solidFill>
                  <a:srgbClr val="002C6C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2000" b="1" kern="0" dirty="0">
                <a:solidFill>
                  <a:srgbClr val="002C6C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并发性</a:t>
            </a:r>
            <a:r>
              <a:rPr lang="zh-CN" altLang="en-US" sz="2000" b="1" kern="0" dirty="0">
                <a:solidFill>
                  <a:srgbClr val="002C6C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2000" b="1" kern="0" dirty="0">
                <a:solidFill>
                  <a:srgbClr val="002C6C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独立性</a:t>
            </a:r>
            <a:r>
              <a:rPr lang="zh-CN" altLang="en-US" sz="2000" b="1" kern="0" dirty="0">
                <a:solidFill>
                  <a:srgbClr val="002C6C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2000" b="1" kern="0" dirty="0">
                <a:solidFill>
                  <a:srgbClr val="002C6C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异步性</a:t>
            </a:r>
            <a:endParaRPr lang="zh-CN" altLang="zh-CN" sz="2000" b="1" kern="0" dirty="0">
              <a:solidFill>
                <a:srgbClr val="002C6C"/>
              </a:solidFill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01367" y="3953759"/>
          <a:ext cx="7781367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2645"/>
                <a:gridCol w="4258722"/>
              </a:tblGrid>
              <a:tr h="154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程序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进程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静态的实体，指令的集合</a:t>
                      </a:r>
                      <a:endParaRPr lang="zh-CN" altLang="en-US" b="1" dirty="0">
                        <a:solidFill>
                          <a:srgbClr val="6C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动态的实体，有生命期</a:t>
                      </a:r>
                      <a:endParaRPr lang="zh-CN" altLang="en-US" b="1" dirty="0">
                        <a:solidFill>
                          <a:srgbClr val="6C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6C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无并发性</a:t>
                      </a:r>
                      <a:endParaRPr lang="zh-CN" altLang="en-US" b="1" dirty="0">
                        <a:solidFill>
                          <a:srgbClr val="6C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进程具有</a:t>
                      </a:r>
                      <a:r>
                        <a:rPr lang="zh-CN" altLang="en-US" sz="1800" b="1" i="0" u="none" strike="noStrike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并发性</a:t>
                      </a:r>
                      <a:r>
                        <a:rPr lang="en-US" altLang="zh-CN" sz="1800" b="1" i="0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,</a:t>
                      </a:r>
                      <a:r>
                        <a:rPr lang="zh-CN" altLang="en-US" sz="1800" b="1" i="0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能与其它进程并发运行</a:t>
                      </a:r>
                      <a:endParaRPr lang="zh-CN" altLang="en-US" b="1" dirty="0">
                        <a:solidFill>
                          <a:srgbClr val="6C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没有建立进程的程序不能运行</a:t>
                      </a:r>
                      <a:r>
                        <a:rPr lang="en-US" altLang="zh-CN" sz="1800" b="1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 </a:t>
                      </a:r>
                      <a:endParaRPr lang="zh-CN" altLang="en-US" b="1" dirty="0">
                        <a:solidFill>
                          <a:srgbClr val="6C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进程具有独立性，是一个能独立运行的基本单位</a:t>
                      </a:r>
                      <a:endParaRPr lang="zh-CN" altLang="en-US" b="1" dirty="0">
                        <a:solidFill>
                          <a:srgbClr val="6C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935332" y="1186893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/>
          <p:nvPr/>
        </p:nvSpPr>
        <p:spPr>
          <a:xfrm>
            <a:off x="911335" y="348185"/>
            <a:ext cx="2727362" cy="6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0184" y="995082"/>
            <a:ext cx="6365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sz="2000" b="1" kern="100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进程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是系统</a:t>
            </a:r>
            <a:r>
              <a:rPr lang="zh-CN" altLang="zh-CN" sz="2000" b="1" kern="100" dirty="0"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分配资源和调度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的基本单位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操作系统</a:t>
            </a:r>
            <a:r>
              <a:rPr lang="zh-CN" altLang="en-US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sz="2000" b="1" kern="100" dirty="0">
                <a:solidFill>
                  <a:srgbClr val="6C0000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进程控制块</a:t>
            </a:r>
            <a:r>
              <a:rPr lang="en-US" altLang="zh-CN" sz="2000" b="1" kern="100" dirty="0">
                <a:solidFill>
                  <a:srgbClr val="6C0000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PCB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感知进程的存在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610226" y="3455116"/>
            <a:ext cx="76174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5578" y="1511165"/>
            <a:ext cx="3134762" cy="496337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90099" y="2377628"/>
            <a:ext cx="6992957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进程是由一段可执行的程序、数据（程序数据、用户栈以及可修改的程序）、</a:t>
            </a:r>
            <a:r>
              <a:rPr lang="zh-CN" altLang="en-US" sz="2400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用户</a:t>
            </a:r>
            <a:r>
              <a:rPr lang="zh-CN" altLang="zh-CN" sz="2400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栈（用于保存参数、过程调用地址以及系统调用地址）、以及进程控制块</a:t>
            </a:r>
            <a:r>
              <a:rPr lang="en-US" altLang="zh-CN" sz="2400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PCB</a:t>
            </a:r>
            <a:r>
              <a:rPr lang="zh-CN" altLang="zh-CN" sz="2400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组成的集合，该集合称为进程映像</a:t>
            </a:r>
            <a:r>
              <a:rPr lang="zh-CN" altLang="en-US" sz="2400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47" y="4138503"/>
            <a:ext cx="3402694" cy="2807687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3335867" y="1471829"/>
            <a:ext cx="2026976" cy="6672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右箭头 19"/>
          <p:cNvSpPr/>
          <p:nvPr/>
        </p:nvSpPr>
        <p:spPr>
          <a:xfrm flipV="1">
            <a:off x="5292100" y="1947219"/>
            <a:ext cx="2544417" cy="46471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4359576" y="4015020"/>
            <a:ext cx="282389" cy="304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58404" y="1158385"/>
            <a:ext cx="2954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进程的状态及其转换</a:t>
            </a:r>
            <a:endParaRPr lang="zh-CN" altLang="zh-CN" sz="24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Text Placeholder 1"/>
          <p:cNvSpPr txBox="1"/>
          <p:nvPr/>
        </p:nvSpPr>
        <p:spPr>
          <a:xfrm>
            <a:off x="2158403" y="368280"/>
            <a:ext cx="2727362" cy="6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58403" y="1748552"/>
            <a:ext cx="744967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运行态：进程占有处理器，正在执行。</a:t>
            </a:r>
            <a:endParaRPr lang="zh-CN" altLang="zh-CN" b="1" kern="100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阻塞态：进程等待某个时间的发生。</a:t>
            </a:r>
            <a:endParaRPr lang="zh-CN" altLang="zh-CN" b="1" kern="100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就绪态：具备执行的所有条件，等待系统分配处理器后执行。</a:t>
            </a:r>
            <a:endParaRPr lang="zh-CN" altLang="zh-CN" b="1" kern="100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58403" y="2774995"/>
            <a:ext cx="728937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初始态：进程刚被创建时，处于初始状态，系统已经为它创建了</a:t>
            </a:r>
            <a:r>
              <a:rPr lang="en-US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，但还未加载到内存中。</a:t>
            </a:r>
            <a:endParaRPr lang="zh-CN" altLang="zh-CN" b="1" kern="100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终止态：进程执行结束或被取消，但其</a:t>
            </a:r>
            <a:r>
              <a:rPr lang="en-US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等信息还未释放。</a:t>
            </a:r>
            <a:endParaRPr lang="zh-CN" altLang="zh-CN" b="1" kern="100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424953" y="1592087"/>
            <a:ext cx="1102659" cy="13931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73042" y="1548496"/>
            <a:ext cx="1376978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基本状态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527611" y="1748552"/>
            <a:ext cx="658666" cy="3131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03" y="3185302"/>
            <a:ext cx="7917022" cy="36726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4669" y="1345866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2601" y="1067903"/>
            <a:ext cx="7282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在具有虚拟存储管理的系统中，引入了“挂起”这个概念。</a:t>
            </a:r>
            <a:endParaRPr lang="zh-CN" altLang="en-US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Text Placeholder 1"/>
          <p:cNvSpPr txBox="1"/>
          <p:nvPr/>
        </p:nvSpPr>
        <p:spPr>
          <a:xfrm>
            <a:off x="2158403" y="368280"/>
            <a:ext cx="2727362" cy="6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01" y="1510343"/>
            <a:ext cx="8481510" cy="51041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8" y="369043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570257" y="1124787"/>
            <a:ext cx="2642905" cy="370501"/>
          </a:xfrm>
        </p:spPr>
        <p:txBody>
          <a:bodyPr>
            <a:noAutofit/>
          </a:bodyPr>
          <a:lstStyle/>
          <a:p>
            <a:r>
              <a:rPr lang="zh-CN" altLang="zh-CN" sz="24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进程的执行模式</a:t>
            </a:r>
            <a:endParaRPr lang="zh-CN" altLang="zh-CN" sz="2400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4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0085" y="1550572"/>
            <a:ext cx="10091830" cy="3755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sz="2400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处理器的执行模式分为</a:t>
            </a:r>
            <a:r>
              <a:rPr lang="zh-CN" altLang="zh-CN" sz="2400" b="1" kern="100" dirty="0">
                <a:solidFill>
                  <a:srgbClr val="003A8F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系统态</a:t>
            </a:r>
            <a:r>
              <a:rPr lang="zh-CN" altLang="zh-CN" sz="2400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zh-CN" altLang="zh-CN" sz="2400" b="1" kern="100" dirty="0">
                <a:solidFill>
                  <a:srgbClr val="003A8F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用户态</a:t>
            </a:r>
            <a:endParaRPr lang="en-US" altLang="zh-CN" sz="2400" b="1" kern="100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系统态</a:t>
            </a:r>
            <a:r>
              <a:rPr lang="zh-CN" altLang="en-US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zh-CN" sz="24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又叫控制态，或内核态，具有对处理器以及所有指令、寄存器和内存的控制能力。</a:t>
            </a:r>
            <a:endParaRPr lang="en-US" altLang="zh-CN" sz="24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用户态</a:t>
            </a:r>
            <a:r>
              <a:rPr lang="zh-CN" altLang="en-US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zh-CN" sz="24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只能执行规定的指令，访问指定的寄存器和存储区。</a:t>
            </a:r>
            <a:endParaRPr lang="en-US" altLang="zh-CN" sz="24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</a:pPr>
            <a:endParaRPr lang="en-US" altLang="zh-CN" sz="24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zh-CN" sz="24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系统进程运行在系统态下，用户进程运行在用户态，不能执行操作系统的指令和访问操作系统区域。因此，可以保护操作系统不受用户程序的破坏。</a:t>
            </a:r>
            <a:endParaRPr lang="zh-CN" altLang="zh-CN" sz="24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sz="24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zh-CN" sz="24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4740" y="4994259"/>
            <a:ext cx="7422519" cy="9859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en-US" altLang="zh-CN" sz="24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zh-CN" sz="24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程序状态字中有一位表示处理器的执行模式，</a:t>
            </a:r>
            <a:endParaRPr lang="en-US" altLang="zh-CN" sz="24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sz="24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zh-CN" sz="24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通过这一位的改变</a:t>
            </a:r>
            <a:r>
              <a:rPr lang="zh-CN" altLang="en-US" sz="24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</a:t>
            </a:r>
            <a:r>
              <a:rPr lang="zh-CN" altLang="zh-CN" sz="24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执行模式的设置。</a:t>
            </a:r>
            <a:endParaRPr lang="zh-CN" altLang="zh-CN" sz="24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2771" y="1152274"/>
            <a:ext cx="194983" cy="343014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2178" y="369043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793835" y="1189232"/>
            <a:ext cx="3177884" cy="370501"/>
          </a:xfrm>
        </p:spPr>
        <p:txBody>
          <a:bodyPr>
            <a:noAutofit/>
          </a:bodyPr>
          <a:lstStyle/>
          <a:p>
            <a:r>
              <a:rPr lang="zh-CN" altLang="zh-CN" sz="28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</a:t>
            </a:r>
            <a:r>
              <a:rPr lang="zh-CN" altLang="en-US" sz="28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切换</a:t>
            </a:r>
            <a:endParaRPr lang="zh-CN" altLang="en-US" sz="28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00492" y="1872091"/>
            <a:ext cx="97910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所谓进程切换是指，一个正在运行的进程被中断，操作系统指定另一个进程为运行态，并将控制权交给这个进程。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zh-CN" sz="2400" b="1" dirty="0">
                <a:solidFill>
                  <a:srgbClr val="003A8F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引起进程切换的事件</a:t>
            </a:r>
            <a:r>
              <a:rPr lang="zh-CN" altLang="zh-CN" sz="2400" b="1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有：</a:t>
            </a:r>
            <a:endParaRPr lang="en-US" altLang="zh-CN" sz="24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zh-CN" sz="24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中断：</a:t>
            </a: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时钟中断（基于时间片的调度）和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I/O</a:t>
            </a: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中断。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陷阱：</a:t>
            </a: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与当前运行进程所产生的错误或异常有关。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系统调用：</a:t>
            </a: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切换至操作系统进程，请求系统调用的进程转为阻塞态。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1972" y="1189232"/>
            <a:ext cx="184713" cy="461665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6429</Words>
  <Application>WPS 演示</Application>
  <PresentationFormat>宽屏</PresentationFormat>
  <Paragraphs>509</Paragraphs>
  <Slides>31</Slides>
  <Notes>5</Notes>
  <HiddenSlides>0</HiddenSlides>
  <MMClips>3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华文楷体</vt:lpstr>
      <vt:lpstr>Times New Roman</vt:lpstr>
      <vt:lpstr>DotumChe</vt:lpstr>
      <vt:lpstr>Malgun Gothic</vt:lpstr>
      <vt:lpstr>Arial Unicode MS</vt:lpstr>
      <vt:lpstr>Calibri Light</vt:lpstr>
      <vt:lpstr>Calibri</vt:lpstr>
      <vt:lpstr>Arial Unicode MS</vt:lpstr>
      <vt:lpstr>等线</vt:lpstr>
      <vt:lpstr>Monotype Sorts</vt:lpstr>
      <vt:lpstr>Wingdings</vt:lpstr>
      <vt:lpstr>Monaco</vt:lpstr>
      <vt:lpstr>楷体</vt:lpstr>
      <vt:lpstr>Lucida Sans Unicode</vt:lpstr>
      <vt:lpstr>Segoe UI</vt:lpstr>
      <vt:lpstr>Tahoma</vt:lpstr>
      <vt:lpstr>Segoe Print</vt:lpstr>
      <vt:lpstr>模板页面</vt:lpstr>
      <vt:lpstr>Custom Design</vt:lpstr>
      <vt:lpstr>1_模板页面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fffanun</cp:lastModifiedBy>
  <cp:revision>1177</cp:revision>
  <dcterms:created xsi:type="dcterms:W3CDTF">2015-08-18T02:51:00Z</dcterms:created>
  <dcterms:modified xsi:type="dcterms:W3CDTF">2024-12-24T08:04:15Z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2017-12-21T08:37:51.7033375Z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2052-12.1.0.19302</vt:lpwstr>
  </property>
  <property fmtid="{D5CDD505-2E9C-101B-9397-08002B2CF9AE}" pid="11" name="ICV">
    <vt:lpwstr>BAB223131ECF4C8E91FCF3363871341A_12</vt:lpwstr>
  </property>
</Properties>
</file>